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media/image20.jpg" ContentType="image/png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57" r:id="rId4"/>
    <p:sldId id="258" r:id="rId5"/>
    <p:sldId id="269" r:id="rId6"/>
    <p:sldId id="262" r:id="rId7"/>
    <p:sldId id="266" r:id="rId8"/>
    <p:sldId id="260" r:id="rId9"/>
    <p:sldId id="271" r:id="rId10"/>
    <p:sldId id="259" r:id="rId11"/>
    <p:sldId id="261" r:id="rId12"/>
    <p:sldId id="265" r:id="rId13"/>
    <p:sldId id="268" r:id="rId14"/>
    <p:sldId id="267" r:id="rId15"/>
    <p:sldId id="263" r:id="rId16"/>
    <p:sldId id="272" r:id="rId17"/>
    <p:sldId id="264" r:id="rId18"/>
    <p:sldId id="270" r:id="rId19"/>
    <p:sldId id="273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 autoAdjust="0"/>
    <p:restoredTop sz="94660"/>
  </p:normalViewPr>
  <p:slideViewPr>
    <p:cSldViewPr snapToGrid="0">
      <p:cViewPr varScale="1">
        <p:scale>
          <a:sx n="61" d="100"/>
          <a:sy n="61" d="100"/>
        </p:scale>
        <p:origin x="1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5549-ACE2-441D-BD6C-8CA3B0AF2132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A425-AACC-41F3-BE8A-561916224E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936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313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649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25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18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8448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86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814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613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488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42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8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247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7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49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39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0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15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36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6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21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47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01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29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80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9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039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79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02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990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A28F-8034-4315-9366-15CC356A8567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1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3.png"/><Relationship Id="rId5" Type="http://schemas.openxmlformats.org/officeDocument/2006/relationships/image" Target="../media/image5.jpg"/><Relationship Id="rId4" Type="http://schemas.openxmlformats.org/officeDocument/2006/relationships/image" Target="../media/image32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9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0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41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f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846626"/>
            <a:ext cx="7648575" cy="2257426"/>
          </a:xfrm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FORD MOTOR COMPANY</a:t>
            </a:r>
            <a:br>
              <a:rPr lang="hu-HU" b="1" cap="all" dirty="0">
                <a:solidFill>
                  <a:schemeClr val="bg1"/>
                </a:solidFill>
              </a:rPr>
            </a:b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999277"/>
            <a:ext cx="5441949" cy="4081462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0" y="2229836"/>
            <a:ext cx="6105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Autó Szalon Weboldal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4617"/>
            <a:ext cx="2654546" cy="10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3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4702681" y="1544089"/>
            <a:ext cx="7003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CarsList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3" y="1734066"/>
            <a:ext cx="4069268" cy="228896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4666681"/>
            <a:ext cx="6161350" cy="166819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3" y="4857750"/>
            <a:ext cx="4115374" cy="1286054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4702681" y="2184711"/>
            <a:ext cx="700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Az autókat </a:t>
            </a:r>
            <a:r>
              <a:rPr lang="hu-HU" dirty="0" err="1"/>
              <a:t>DataService.getModels</a:t>
            </a:r>
            <a:r>
              <a:rPr lang="hu-HU" dirty="0"/>
              <a:t>() függvény segítségével lekérjük az adatbázisból a Vue.js </a:t>
            </a:r>
            <a:r>
              <a:rPr lang="hu-HU" dirty="0" err="1"/>
              <a:t>componens</a:t>
            </a:r>
            <a:r>
              <a:rPr lang="hu-HU" dirty="0"/>
              <a:t>-be. </a:t>
            </a:r>
          </a:p>
          <a:p>
            <a:pPr algn="just"/>
            <a:r>
              <a:rPr lang="hu-HU" dirty="0"/>
              <a:t>A modelleket egy v-</a:t>
            </a:r>
            <a:r>
              <a:rPr lang="hu-HU" dirty="0" err="1"/>
              <a:t>for</a:t>
            </a:r>
            <a:r>
              <a:rPr lang="hu-HU" dirty="0"/>
              <a:t> segítségével </a:t>
            </a:r>
            <a:r>
              <a:rPr lang="hu-HU" dirty="0" err="1"/>
              <a:t>kilistázza</a:t>
            </a:r>
            <a:r>
              <a:rPr lang="hu-HU" dirty="0"/>
              <a:t> a program.</a:t>
            </a:r>
          </a:p>
          <a:p>
            <a:pPr algn="just"/>
            <a:r>
              <a:rPr lang="hu-HU" dirty="0"/>
              <a:t>Az autók között tudunk keresni egy input segítségével, amelyhez a </a:t>
            </a:r>
            <a:r>
              <a:rPr lang="hu-HU" dirty="0" err="1"/>
              <a:t>filteredModels</a:t>
            </a:r>
            <a:r>
              <a:rPr lang="hu-HU" dirty="0"/>
              <a:t> függvényt használtuk. A keresőbe való gépelés során csak</a:t>
            </a:r>
          </a:p>
          <a:p>
            <a:pPr algn="just"/>
            <a:r>
              <a:rPr lang="hu-HU" dirty="0"/>
              <a:t>azokat a modelleket jeleníti meg, melyeknek megegyezik a models.name értéke a keresett autójával. 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3413" y="4023030"/>
            <a:ext cx="137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633413" y="6334873"/>
            <a:ext cx="1644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kilistázása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7590851" y="6334872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keresése</a:t>
            </a:r>
          </a:p>
        </p:txBody>
      </p:sp>
    </p:spTree>
    <p:extLst>
      <p:ext uri="{BB962C8B-B14F-4D97-AF65-F5344CB8AC3E}">
        <p14:creationId xmlns:p14="http://schemas.microsoft.com/office/powerpoint/2010/main" val="23330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Konfigurátor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49756" y="2184711"/>
            <a:ext cx="7003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konfigurátor</a:t>
            </a:r>
            <a:r>
              <a:rPr lang="hu-HU" dirty="0"/>
              <a:t> oldalon testre tudod szabni a kiválasztott modellt.</a:t>
            </a:r>
          </a:p>
          <a:p>
            <a:pPr algn="just"/>
            <a:r>
              <a:rPr lang="hu-HU" dirty="0"/>
              <a:t>Az autónak meg tudod választani a külső és belső színét, amely vizuálisan is megjelenik a weboldalon. A modellen továbbá három darab extra felszereltség is választható, de ennek választása nem kötelező.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Az oldalon továbbá látható az autó leírása, adatai és ára. Az adatokat, képeket az adatbázisból érjük el. Ha befejeztük az autó konfigurálását a „Kész” gombra kattintva összegezi az oldal választásunkat.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6" y="4493035"/>
            <a:ext cx="2955419" cy="198492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493035"/>
            <a:ext cx="3033740" cy="1983600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349756" y="6476635"/>
            <a:ext cx="239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 megjelenítése (részlet)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3943350" y="6476634"/>
            <a:ext cx="287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Az autó kiválasztásának az eseménye</a:t>
            </a: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183" y="4187034"/>
            <a:ext cx="4070400" cy="2289600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7584183" y="6476634"/>
            <a:ext cx="1549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képek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183" y="1591653"/>
            <a:ext cx="40704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8CDC7CCA-15CE-4935-9FEF-D8594B9DE024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359401" y="258214"/>
            <a:ext cx="3473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Regisztráció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4FDA64-A768-4B1A-AC60-3CA00FA29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006" y="2128065"/>
            <a:ext cx="2746189" cy="1716368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C2895F3-2459-49E8-B5F9-D21C91CEA569}"/>
              </a:ext>
            </a:extLst>
          </p:cNvPr>
          <p:cNvSpPr txBox="1"/>
          <p:nvPr/>
        </p:nvSpPr>
        <p:spPr>
          <a:xfrm>
            <a:off x="627547" y="1562077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Vue.js Front-End-ben inputok segítségével tudjuk megadni az adatokat. A megadott értékeket a Front-End már ellenőrzi például, hogy a jelszónak legalább 8 karaktert kell tartalmaznia. 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62C21D2-B7D4-4750-B8ED-62B1F9886A2B}"/>
              </a:ext>
            </a:extLst>
          </p:cNvPr>
          <p:cNvSpPr/>
          <p:nvPr/>
        </p:nvSpPr>
        <p:spPr>
          <a:xfrm>
            <a:off x="627547" y="3037702"/>
            <a:ext cx="5648327" cy="171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 regisztráció során a bekért adatok közül a jelszót, </a:t>
            </a:r>
            <a:r>
              <a:rPr lang="hu-HU" dirty="0" err="1">
                <a:solidFill>
                  <a:schemeClr val="lt1"/>
                </a:solidFill>
              </a:rPr>
              <a:t>hash</a:t>
            </a:r>
            <a:r>
              <a:rPr lang="hu-HU" dirty="0">
                <a:solidFill>
                  <a:schemeClr val="lt1"/>
                </a:solidFill>
              </a:rPr>
              <a:t>-elve mentjük el az adatbázisba.</a:t>
            </a:r>
            <a:endParaRPr lang="hu-HU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Amint a felhasználó bejelentkezik, azonnal megkap egy </a:t>
            </a:r>
            <a:r>
              <a:rPr lang="hu-HU" dirty="0" err="1">
                <a:solidFill>
                  <a:schemeClr val="lt1"/>
                </a:solidFill>
              </a:rPr>
              <a:t>token</a:t>
            </a:r>
            <a:r>
              <a:rPr lang="hu-HU" dirty="0">
                <a:solidFill>
                  <a:schemeClr val="lt1"/>
                </a:solidFill>
              </a:rPr>
              <a:t>-t, ami biztosítja, hogy bejelentkezve maradjon. Természetesen ezt a </a:t>
            </a:r>
            <a:r>
              <a:rPr lang="hu-HU" dirty="0">
                <a:solidFill>
                  <a:schemeClr val="bg1"/>
                </a:solidFill>
              </a:rPr>
              <a:t>Front-End-ben</a:t>
            </a:r>
            <a:r>
              <a:rPr lang="hu-HU" dirty="0">
                <a:solidFill>
                  <a:schemeClr val="lt1"/>
                </a:solidFill>
              </a:rPr>
              <a:t> is definiálni kell. Ennek megvalósításához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lt1"/>
                </a:solidFill>
              </a:rPr>
              <a:t>-t importáltuk.</a:t>
            </a:r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C5C3317-3BEC-4B6E-8F75-B686138AB883}"/>
              </a:ext>
            </a:extLst>
          </p:cNvPr>
          <p:cNvSpPr/>
          <p:nvPr/>
        </p:nvSpPr>
        <p:spPr>
          <a:xfrm>
            <a:off x="7274814" y="3831342"/>
            <a:ext cx="2992374" cy="298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A következő adatokat kell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megadni a regisztráció során: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Név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Email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Lakcím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Telefonszám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Irányítószám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Jelszó</a:t>
            </a:r>
          </a:p>
        </p:txBody>
      </p:sp>
      <p:pic>
        <p:nvPicPr>
          <p:cNvPr id="10" name="Google Shape;124;p5">
            <a:extLst>
              <a:ext uri="{FF2B5EF4-FFF2-40B4-BE49-F238E27FC236}">
                <a16:creationId xmlns:a16="http://schemas.microsoft.com/office/drawing/2014/main" id="{9AEDE387-A115-4B4C-8049-F8F9450EB90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2006" y="1338209"/>
            <a:ext cx="3743847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5;p5">
            <a:extLst>
              <a:ext uri="{FF2B5EF4-FFF2-40B4-BE49-F238E27FC236}">
                <a16:creationId xmlns:a16="http://schemas.microsoft.com/office/drawing/2014/main" id="{472E1F51-E224-423E-86F1-C9CDF36636C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7547" y="4876552"/>
            <a:ext cx="5288577" cy="157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481ADA-E387-4441-B2A4-8CA158D3961F}"/>
              </a:ext>
            </a:extLst>
          </p:cNvPr>
          <p:cNvSpPr txBox="1"/>
          <p:nvPr/>
        </p:nvSpPr>
        <p:spPr>
          <a:xfrm>
            <a:off x="627547" y="6500579"/>
            <a:ext cx="231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Regisztrációs adatok lekérése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8269046-17C3-40F6-AA74-B77C0F00ED46}"/>
              </a:ext>
            </a:extLst>
          </p:cNvPr>
          <p:cNvSpPr txBox="1"/>
          <p:nvPr/>
        </p:nvSpPr>
        <p:spPr>
          <a:xfrm>
            <a:off x="7062006" y="1781436"/>
            <a:ext cx="1336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Jelszó </a:t>
            </a:r>
            <a:r>
              <a:rPr lang="hu-HU" sz="1400" dirty="0" err="1">
                <a:solidFill>
                  <a:schemeClr val="bg1"/>
                </a:solidFill>
              </a:rPr>
              <a:t>hash-elés</a:t>
            </a:r>
            <a:endParaRPr lang="hu-H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7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7292167-7C06-4622-8471-D461DE3C77AC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251388" y="258214"/>
            <a:ext cx="3689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Bejelentkezés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FA3D30-0CF7-4D44-8FEE-38E5B50A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4" y="2511701"/>
            <a:ext cx="4163517" cy="23419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519197" y="2350856"/>
            <a:ext cx="4847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Az </a:t>
            </a:r>
            <a:r>
              <a:rPr lang="hu-HU" dirty="0" err="1">
                <a:solidFill>
                  <a:schemeClr val="bg1"/>
                </a:solidFill>
              </a:rPr>
              <a:t>autentikáció</a:t>
            </a:r>
            <a:r>
              <a:rPr lang="hu-HU" dirty="0">
                <a:solidFill>
                  <a:schemeClr val="bg1"/>
                </a:solidFill>
              </a:rPr>
              <a:t> során a felhasználó az E-Mail címével és a jelszójával tudja azonosítani magát. Sikeres bejelentkezés után a felhasználó mindaddig bejelentkezve marad, amíg a kihelyezett „Logout”  gombra nem kattint. A gomb a „Bejelentkezés” gomb helyén jelenik meg. Ennek a működését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bg1"/>
                </a:solidFill>
              </a:rPr>
              <a:t> biztosítja. 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  <a:p>
            <a:pPr algn="just"/>
            <a:r>
              <a:rPr lang="hu-HU" dirty="0">
                <a:solidFill>
                  <a:schemeClr val="bg1"/>
                </a:solidFill>
              </a:rPr>
              <a:t>A bejelentkezés több oldalra is szükséges, mint például a rendelés vagy személyes adatok. Ezt a </a:t>
            </a:r>
            <a:r>
              <a:rPr lang="hu-HU" dirty="0" err="1">
                <a:solidFill>
                  <a:schemeClr val="bg1"/>
                </a:solidFill>
              </a:rPr>
              <a:t>Middleware</a:t>
            </a:r>
            <a:r>
              <a:rPr lang="hu-HU" dirty="0">
                <a:solidFill>
                  <a:schemeClr val="bg1"/>
                </a:solidFill>
              </a:rPr>
              <a:t> biztosítja.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BCCDBDF-621F-41F3-BE67-4FD969869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1" y="5086905"/>
            <a:ext cx="4165200" cy="24527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DCD12C2-E2BF-4401-B35D-D1577DDCA9C4}"/>
              </a:ext>
            </a:extLst>
          </p:cNvPr>
          <p:cNvSpPr txBox="1"/>
          <p:nvPr/>
        </p:nvSpPr>
        <p:spPr>
          <a:xfrm>
            <a:off x="823911" y="5490177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Bejelentkezés és Logout</a:t>
            </a:r>
          </a:p>
        </p:txBody>
      </p:sp>
    </p:spTree>
    <p:extLst>
      <p:ext uri="{BB962C8B-B14F-4D97-AF65-F5344CB8AC3E}">
        <p14:creationId xmlns:p14="http://schemas.microsoft.com/office/powerpoint/2010/main" val="204849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012044"/>
            <a:ext cx="6143348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hu-HU" sz="2800" dirty="0"/>
              <a:t>A Back-End-</a:t>
            </a:r>
            <a:r>
              <a:rPr lang="hu-HU" sz="2800" dirty="0" err="1"/>
              <a:t>hez</a:t>
            </a:r>
            <a:r>
              <a:rPr lang="hu-HU" sz="2800" dirty="0"/>
              <a:t> Node.js technológiát használtunk. A tanulmányaink során ezt sajátítottuk el leginkább, így ebben éreztük magunkat a legerősebbnek.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Config</a:t>
            </a:r>
            <a:r>
              <a:rPr lang="hu-HU" sz="2800" dirty="0"/>
              <a:t>: db.js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Controller</a:t>
            </a:r>
            <a:r>
              <a:rPr lang="hu-HU" sz="2800" dirty="0"/>
              <a:t>: ford.controller.js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Model</a:t>
            </a:r>
            <a:r>
              <a:rPr lang="hu-HU" sz="2800" dirty="0"/>
              <a:t>: user.js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Routes</a:t>
            </a:r>
            <a:r>
              <a:rPr lang="hu-HU" sz="2800" dirty="0"/>
              <a:t>: ford.route.js ,auth.js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8473191" y="548990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File-ok</a:t>
            </a:r>
          </a:p>
        </p:txBody>
      </p:sp>
      <p:pic>
        <p:nvPicPr>
          <p:cNvPr id="9" name="Google Shape;107;p3">
            <a:extLst>
              <a:ext uri="{FF2B5EF4-FFF2-40B4-BE49-F238E27FC236}">
                <a16:creationId xmlns:a16="http://schemas.microsoft.com/office/drawing/2014/main" id="{15C25A5C-24C0-4D8E-B4B3-ED00B99EA8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3191" y="2479477"/>
            <a:ext cx="2459332" cy="3010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62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370802"/>
            <a:ext cx="59129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Az adatok bekérése az adatbázisból</a:t>
            </a:r>
          </a:p>
          <a:p>
            <a:pPr algn="just"/>
            <a:r>
              <a:rPr lang="hu-HU" sz="2000" dirty="0"/>
              <a:t>A kódrészlet egy Node.js szerveroldali JavaScript kód. </a:t>
            </a:r>
          </a:p>
          <a:p>
            <a:pPr algn="just"/>
            <a:r>
              <a:rPr lang="hu-HU" sz="2000" dirty="0"/>
              <a:t>A </a:t>
            </a:r>
            <a:r>
              <a:rPr lang="hu-HU" sz="2000" dirty="0" err="1"/>
              <a:t>getCars</a:t>
            </a:r>
            <a:r>
              <a:rPr lang="hu-HU" sz="2000" dirty="0"/>
              <a:t> függvényt definiálja például, ami a FordSalon adatbázisból kérdezi le adatokat. A SELECT * FROM </a:t>
            </a:r>
            <a:r>
              <a:rPr lang="hu-HU" sz="2000" dirty="0" err="1"/>
              <a:t>cars</a:t>
            </a:r>
            <a:r>
              <a:rPr lang="hu-HU" sz="2000" dirty="0"/>
              <a:t> SQL utasítással kér le minden </a:t>
            </a:r>
            <a:r>
              <a:rPr lang="hu-HU" sz="2000" dirty="0" err="1"/>
              <a:t>rekordo,t</a:t>
            </a:r>
            <a:r>
              <a:rPr lang="hu-HU" sz="2000" dirty="0"/>
              <a:t> például a "</a:t>
            </a:r>
            <a:r>
              <a:rPr lang="hu-HU" sz="2000" dirty="0" err="1"/>
              <a:t>cars</a:t>
            </a:r>
            <a:r>
              <a:rPr lang="hu-HU" sz="2000" dirty="0"/>
              <a:t>" táblából. Ha az adatbáziskapcsolat során hiba történik, </a:t>
            </a:r>
          </a:p>
          <a:p>
            <a:pPr algn="just"/>
            <a:r>
              <a:rPr lang="hu-HU" sz="2000" dirty="0"/>
              <a:t>akkor a függvény egy 500-as HTTP válaszkóddal tér vissza, és egy üzenetet küld a hiba részleteiről. Ha sikeresen lefutott a lekérdezés, akkor a függvény visszaküldi az adatokat.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B71DC5-0703-4C67-A1CD-97956FE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83" y="1628298"/>
            <a:ext cx="4335790" cy="477821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7074883" y="6445897"/>
            <a:ext cx="1598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Get</a:t>
            </a:r>
            <a:r>
              <a:rPr lang="hu-HU" sz="1400" dirty="0"/>
              <a:t> függvény példa</a:t>
            </a:r>
          </a:p>
        </p:txBody>
      </p:sp>
    </p:spTree>
    <p:extLst>
      <p:ext uri="{BB962C8B-B14F-4D97-AF65-F5344CB8AC3E}">
        <p14:creationId xmlns:p14="http://schemas.microsoft.com/office/powerpoint/2010/main" val="405516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AA7D02D-3C07-4073-B55A-665BDB553C5A}"/>
              </a:ext>
            </a:extLst>
          </p:cNvPr>
          <p:cNvSpPr txBox="1"/>
          <p:nvPr/>
        </p:nvSpPr>
        <p:spPr>
          <a:xfrm>
            <a:off x="183016" y="1847019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Postman</a:t>
            </a:r>
          </a:p>
          <a:p>
            <a:pPr algn="just"/>
            <a:r>
              <a:rPr lang="hu-HU" sz="2000" dirty="0"/>
              <a:t>A Back-End metódusainak tesztelésére a Postmant használtuk.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098B4B-41DE-49B8-AF17-1E79ED9F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4" y="1847019"/>
            <a:ext cx="5191374" cy="38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70690" y="258214"/>
            <a:ext cx="2650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Adatbázis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/>
              <a:t>Modell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6095999" y="5519174"/>
            <a:ext cx="1438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Adatbázis modell</a:t>
            </a: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79335740-45A3-4592-84FD-97C5DA8FA3FC}"/>
              </a:ext>
            </a:extLst>
          </p:cNvPr>
          <p:cNvSpPr txBox="1"/>
          <p:nvPr/>
        </p:nvSpPr>
        <p:spPr>
          <a:xfrm>
            <a:off x="349756" y="2034594"/>
            <a:ext cx="289961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ym typeface="Calibri"/>
              </a:rPr>
              <a:t>MySQL</a:t>
            </a:r>
            <a:r>
              <a:rPr lang="hu-HU" dirty="0">
                <a:sym typeface="Calibri"/>
              </a:rPr>
              <a:t> adatbázist használtunk a projekthez, ugyanis ezt találtuk a legmegfelelőbbnek a projektünkhöz.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8D821737-8664-4063-BFE3-F7C9B47D3196}"/>
              </a:ext>
            </a:extLst>
          </p:cNvPr>
          <p:cNvSpPr txBox="1"/>
          <p:nvPr/>
        </p:nvSpPr>
        <p:spPr>
          <a:xfrm>
            <a:off x="2146553" y="3641738"/>
            <a:ext cx="21817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>
                <a:latin typeface="Calibri"/>
                <a:ea typeface="Calibri"/>
                <a:cs typeface="Calibri"/>
                <a:sym typeface="Calibri"/>
              </a:rPr>
              <a:t>Kapcsoló tábláink: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users_payment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cars_salons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cars_extras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4;p2">
            <a:extLst>
              <a:ext uri="{FF2B5EF4-FFF2-40B4-BE49-F238E27FC236}">
                <a16:creationId xmlns:a16="http://schemas.microsoft.com/office/drawing/2014/main" id="{797678A9-562D-4B3B-9C99-D8971098338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248714"/>
            <a:ext cx="5600100" cy="324982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pic>
        <p:nvPicPr>
          <p:cNvPr id="14" name="Google Shape;97;p2">
            <a:extLst>
              <a:ext uri="{FF2B5EF4-FFF2-40B4-BE49-F238E27FC236}">
                <a16:creationId xmlns:a16="http://schemas.microsoft.com/office/drawing/2014/main" id="{63DDEF77-B936-4FB8-A97B-AAA58DA260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6752" y="2309916"/>
            <a:ext cx="1397267" cy="72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2B9532C-0309-4EC7-89AF-8D3C55076883}"/>
              </a:ext>
            </a:extLst>
          </p:cNvPr>
          <p:cNvSpPr/>
          <p:nvPr/>
        </p:nvSpPr>
        <p:spPr>
          <a:xfrm>
            <a:off x="349756" y="3641738"/>
            <a:ext cx="15616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hu-HU" b="1" dirty="0">
                <a:sym typeface="Calibri"/>
              </a:rPr>
              <a:t>Tábláink:</a:t>
            </a:r>
            <a:endParaRPr lang="hu-HU" b="1" dirty="0"/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cars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models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users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salons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payment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extras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117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245434" y="258214"/>
            <a:ext cx="1701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Cyclic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59ABB40-D81A-4D6B-8D82-BA67E5C2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9" y="2571706"/>
            <a:ext cx="2857647" cy="1714588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742A19A-5B23-435B-8C27-AC45E762505D}"/>
              </a:ext>
            </a:extLst>
          </p:cNvPr>
          <p:cNvSpPr/>
          <p:nvPr/>
        </p:nvSpPr>
        <p:spPr>
          <a:xfrm>
            <a:off x="5245434" y="21363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Cyclic.sh egy olyan platform, amely lehetővé teszi a JavaScript fejlesztők számára, hogy egységes környezetben dolgozzanak a Front-End és Back-End fejlesztésére, ezáltal automatizált működése révén csökkenti az adminisztratív feladatokat. Emellett integrált fejlesztői környezetet kínál, ami megkönnyíti a fejlesztők munkáját. A dinamikus skálázás és a </a:t>
            </a:r>
            <a:r>
              <a:rPr lang="hu-HU" dirty="0" err="1">
                <a:solidFill>
                  <a:schemeClr val="bg1"/>
                </a:solidFill>
              </a:rPr>
              <a:t>Cloud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Native</a:t>
            </a:r>
            <a:r>
              <a:rPr lang="hu-HU" dirty="0">
                <a:solidFill>
                  <a:schemeClr val="bg1"/>
                </a:solidFill>
              </a:rPr>
              <a:t> jelleg pedig elősegíti az alkalmazások hatékony futtatását a felhőben. Összességében, ha a JavaScript fejlesztésben dolgozik, akkor a Cyclic.sh egy hasznos eszköz lehet a fejlesztési folyamataiban.</a:t>
            </a:r>
          </a:p>
        </p:txBody>
      </p:sp>
    </p:spTree>
    <p:extLst>
      <p:ext uri="{BB962C8B-B14F-4D97-AF65-F5344CB8AC3E}">
        <p14:creationId xmlns:p14="http://schemas.microsoft.com/office/powerpoint/2010/main" val="141437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CDFED8-119B-4A61-8813-B7E3310C0927}"/>
              </a:ext>
            </a:extLst>
          </p:cNvPr>
          <p:cNvSpPr txBox="1"/>
          <p:nvPr/>
        </p:nvSpPr>
        <p:spPr>
          <a:xfrm>
            <a:off x="183016" y="1847019"/>
            <a:ext cx="5912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Mappa struktúrájának kialakítása</a:t>
            </a:r>
          </a:p>
          <a:p>
            <a:pPr algn="just"/>
            <a:r>
              <a:rPr lang="hu-HU" sz="2000" dirty="0"/>
              <a:t>A mappa struktúráját úgy alakítottuk ki, hogy minél egyszerűbben elérjük az adatokat. Az adatbázisban találhatók több táblában a mappák elérésének a linkjei.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6618C6-630F-44A0-8AD1-3C726034D019}"/>
              </a:ext>
            </a:extLst>
          </p:cNvPr>
          <p:cNvSpPr txBox="1"/>
          <p:nvPr/>
        </p:nvSpPr>
        <p:spPr>
          <a:xfrm>
            <a:off x="183016" y="3564432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Szövegek</a:t>
            </a:r>
          </a:p>
          <a:p>
            <a:pPr algn="just"/>
            <a:r>
              <a:rPr lang="hu-HU" sz="2000" dirty="0"/>
              <a:t>A szövegek nagy részét a Ford hivatalos oldaláról másoltuk.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834FA26-F0F7-45AE-9B2C-39424A14515F}"/>
              </a:ext>
            </a:extLst>
          </p:cNvPr>
          <p:cNvSpPr txBox="1"/>
          <p:nvPr/>
        </p:nvSpPr>
        <p:spPr>
          <a:xfrm>
            <a:off x="183016" y="4974068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Képek</a:t>
            </a:r>
          </a:p>
          <a:p>
            <a:pPr algn="just"/>
            <a:r>
              <a:rPr lang="hu-HU" sz="2000" dirty="0"/>
              <a:t>A képek össze </a:t>
            </a:r>
            <a:r>
              <a:rPr lang="hu-HU" sz="2000" dirty="0" err="1"/>
              <a:t>gyűjése</a:t>
            </a:r>
            <a:r>
              <a:rPr lang="hu-HU" sz="2000" dirty="0"/>
              <a:t> nagy munka volt, mert mindegyik modellről 5 darab képet kellet keresnünk.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542A37A-186E-4604-93CC-F1923FF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94" y="2312198"/>
            <a:ext cx="3643239" cy="3643239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CBA117BA-A723-4E4E-AAE3-6134F8361DAA}"/>
              </a:ext>
            </a:extLst>
          </p:cNvPr>
          <p:cNvSpPr/>
          <p:nvPr/>
        </p:nvSpPr>
        <p:spPr>
          <a:xfrm>
            <a:off x="4206747" y="267145"/>
            <a:ext cx="37785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Gyűjtőmunka </a:t>
            </a:r>
          </a:p>
        </p:txBody>
      </p:sp>
    </p:spTree>
    <p:extLst>
      <p:ext uri="{BB962C8B-B14F-4D97-AF65-F5344CB8AC3E}">
        <p14:creationId xmlns:p14="http://schemas.microsoft.com/office/powerpoint/2010/main" val="28271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088038" y="258214"/>
            <a:ext cx="20159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Téma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8C4D3C7-EE2C-4305-8DCA-5020F0546804}"/>
              </a:ext>
            </a:extLst>
          </p:cNvPr>
          <p:cNvSpPr/>
          <p:nvPr/>
        </p:nvSpPr>
        <p:spPr>
          <a:xfrm>
            <a:off x="720570" y="2584857"/>
            <a:ext cx="10750858" cy="2574524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990787" y="3087289"/>
            <a:ext cx="10314619" cy="156966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A szakdolgozat témája egy Ford szalon weboldal.</a:t>
            </a:r>
          </a:p>
          <a:p>
            <a:r>
              <a:rPr lang="hu-HU" sz="3200" dirty="0">
                <a:solidFill>
                  <a:schemeClr val="bg1"/>
                </a:solidFill>
              </a:rPr>
              <a:t>Az oldalon a modelleket személyre szabhatjuk.</a:t>
            </a:r>
          </a:p>
          <a:p>
            <a:r>
              <a:rPr lang="hu-HU" sz="3200" dirty="0">
                <a:solidFill>
                  <a:schemeClr val="bg1"/>
                </a:solidFill>
              </a:rPr>
              <a:t>A megrendelést az online felülettel próbáljuk megkönnyíteni.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93F8811-DD9E-4819-82C0-FEAFDD7852C7}"/>
              </a:ext>
            </a:extLst>
          </p:cNvPr>
          <p:cNvSpPr/>
          <p:nvPr/>
        </p:nvSpPr>
        <p:spPr>
          <a:xfrm>
            <a:off x="9287521" y="5661813"/>
            <a:ext cx="2183907" cy="679002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Demó link</a:t>
            </a:r>
          </a:p>
        </p:txBody>
      </p:sp>
    </p:spTree>
    <p:extLst>
      <p:ext uri="{BB962C8B-B14F-4D97-AF65-F5344CB8AC3E}">
        <p14:creationId xmlns:p14="http://schemas.microsoft.com/office/powerpoint/2010/main" val="357739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7C0A6C27-411C-44CE-94F5-D1FA977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363" y="2934555"/>
            <a:ext cx="8905274" cy="988890"/>
          </a:xfrm>
        </p:spPr>
        <p:txBody>
          <a:bodyPr/>
          <a:lstStyle/>
          <a:p>
            <a:r>
              <a:rPr lang="hu-HU" b="1" cap="all" dirty="0"/>
              <a:t>Köszönjük a figyelmet!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733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495675" y="258216"/>
            <a:ext cx="52006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Választott nyelvek</a:t>
            </a:r>
          </a:p>
        </p:txBody>
      </p:sp>
      <p:sp>
        <p:nvSpPr>
          <p:cNvPr id="19" name="Lekerekített téglalap 18"/>
          <p:cNvSpPr/>
          <p:nvPr/>
        </p:nvSpPr>
        <p:spPr>
          <a:xfrm>
            <a:off x="583910" y="1572802"/>
            <a:ext cx="3240000" cy="3960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/>
          </a:p>
        </p:txBody>
      </p:sp>
      <p:sp>
        <p:nvSpPr>
          <p:cNvPr id="20" name="Lekerekített téglalap 19"/>
          <p:cNvSpPr/>
          <p:nvPr/>
        </p:nvSpPr>
        <p:spPr>
          <a:xfrm>
            <a:off x="8334906" y="1572802"/>
            <a:ext cx="3240000" cy="396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Lekerekített téglalap 20"/>
          <p:cNvSpPr/>
          <p:nvPr/>
        </p:nvSpPr>
        <p:spPr>
          <a:xfrm>
            <a:off x="4477812" y="1619203"/>
            <a:ext cx="3240000" cy="3960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1" y="1708551"/>
            <a:ext cx="1177110" cy="720000"/>
          </a:xfrm>
          <a:prstGeom prst="rect">
            <a:avLst/>
          </a:prstGeom>
        </p:spPr>
      </p:pic>
      <p:pic>
        <p:nvPicPr>
          <p:cNvPr id="22" name="Kép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3" y="1708551"/>
            <a:ext cx="830931" cy="720000"/>
          </a:xfrm>
          <a:prstGeom prst="rect">
            <a:avLst/>
          </a:prstGeom>
        </p:spPr>
      </p:pic>
      <p:sp>
        <p:nvSpPr>
          <p:cNvPr id="25" name="Téglalap 24"/>
          <p:cNvSpPr/>
          <p:nvPr/>
        </p:nvSpPr>
        <p:spPr>
          <a:xfrm>
            <a:off x="844627" y="2410581"/>
            <a:ext cx="2718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Front-end: </a:t>
            </a:r>
            <a:r>
              <a:rPr lang="hu-HU" sz="2800" dirty="0">
                <a:solidFill>
                  <a:schemeClr val="bg1"/>
                </a:solidFill>
              </a:rPr>
              <a:t>Vue.js</a:t>
            </a:r>
          </a:p>
        </p:txBody>
      </p:sp>
      <p:sp>
        <p:nvSpPr>
          <p:cNvPr id="26" name="Téglalap 25"/>
          <p:cNvSpPr/>
          <p:nvPr/>
        </p:nvSpPr>
        <p:spPr>
          <a:xfrm>
            <a:off x="4659639" y="2428551"/>
            <a:ext cx="2853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Back-end: </a:t>
            </a:r>
            <a:r>
              <a:rPr lang="hu-HU" sz="2800" dirty="0">
                <a:solidFill>
                  <a:schemeClr val="bg1"/>
                </a:solidFill>
              </a:rPr>
              <a:t>Node.js</a:t>
            </a:r>
          </a:p>
        </p:txBody>
      </p:sp>
      <p:sp>
        <p:nvSpPr>
          <p:cNvPr id="28" name="Téglalap 27"/>
          <p:cNvSpPr/>
          <p:nvPr/>
        </p:nvSpPr>
        <p:spPr>
          <a:xfrm>
            <a:off x="8567170" y="2410581"/>
            <a:ext cx="2847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Adatbázis: </a:t>
            </a:r>
            <a:r>
              <a:rPr lang="hu-HU" sz="2800" dirty="0" err="1">
                <a:solidFill>
                  <a:schemeClr val="bg1"/>
                </a:solidFill>
              </a:rPr>
              <a:t>MySQL</a:t>
            </a: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9" name="Kép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91" y="1708551"/>
            <a:ext cx="1151631" cy="720000"/>
          </a:xfrm>
          <a:prstGeom prst="rect">
            <a:avLst/>
          </a:prstGeom>
        </p:spPr>
      </p:pic>
      <p:pic>
        <p:nvPicPr>
          <p:cNvPr id="30" name="Kép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00" y="5679945"/>
            <a:ext cx="2581273" cy="1030911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33" name="Téglalap 32"/>
          <p:cNvSpPr/>
          <p:nvPr/>
        </p:nvSpPr>
        <p:spPr>
          <a:xfrm>
            <a:off x="843826" y="2906471"/>
            <a:ext cx="2720168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Könnyű használhatóság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Sok segédanyag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Népszerű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Megbízható</a:t>
            </a:r>
          </a:p>
          <a:p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églalap 34"/>
          <p:cNvSpPr/>
          <p:nvPr/>
        </p:nvSpPr>
        <p:spPr>
          <a:xfrm>
            <a:off x="4659639" y="2933801"/>
            <a:ext cx="2576411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A tanulmányaink alatt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nagyon megtetszett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számunkra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Sok segédanyag</a:t>
            </a:r>
          </a:p>
          <a:p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églalap 35"/>
          <p:cNvSpPr/>
          <p:nvPr/>
        </p:nvSpPr>
        <p:spPr>
          <a:xfrm>
            <a:off x="8714609" y="2906471"/>
            <a:ext cx="2629053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Egyszerű benne kezelni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az adatokat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Átlátható</a:t>
            </a:r>
          </a:p>
        </p:txBody>
      </p:sp>
    </p:spTree>
    <p:extLst>
      <p:ext uri="{BB962C8B-B14F-4D97-AF65-F5344CB8AC3E}">
        <p14:creationId xmlns:p14="http://schemas.microsoft.com/office/powerpoint/2010/main" val="252946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19448" y="215062"/>
            <a:ext cx="28479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Csapatunk</a:t>
            </a:r>
          </a:p>
        </p:txBody>
      </p:sp>
      <p:sp>
        <p:nvSpPr>
          <p:cNvPr id="19" name="Lekerekített téglalap 18"/>
          <p:cNvSpPr/>
          <p:nvPr/>
        </p:nvSpPr>
        <p:spPr>
          <a:xfrm>
            <a:off x="544175" y="1362164"/>
            <a:ext cx="11103265" cy="5367885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966596" y="2239828"/>
            <a:ext cx="103536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 err="1">
                <a:solidFill>
                  <a:schemeClr val="bg1"/>
                </a:solidFill>
              </a:rPr>
              <a:t>Dernóczi</a:t>
            </a:r>
            <a:r>
              <a:rPr lang="hu-HU" sz="2000" b="1" dirty="0">
                <a:solidFill>
                  <a:schemeClr val="bg1"/>
                </a:solidFill>
              </a:rPr>
              <a:t> Dániel:</a:t>
            </a:r>
            <a:r>
              <a:rPr lang="hu-HU" sz="2400" b="1" dirty="0">
                <a:solidFill>
                  <a:schemeClr val="bg1"/>
                </a:solidFill>
              </a:rPr>
              <a:t>	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20%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6"/>
                </a:solidFill>
              </a:rPr>
              <a:t>Back-end 60%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70%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GitHub kezelés</a:t>
            </a:r>
            <a:r>
              <a:rPr lang="hu-HU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Hujber Patrik Tamás: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80%	</a:t>
            </a:r>
            <a:r>
              <a:rPr lang="hu-HU" dirty="0">
                <a:solidFill>
                  <a:schemeClr val="accent6"/>
                </a:solidFill>
              </a:rPr>
              <a:t>Back-end 40%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30%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PPT készítés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26332" y="1539386"/>
            <a:ext cx="5434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Csapat megosztás százalékosan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22" y="4477348"/>
            <a:ext cx="5194540" cy="195500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00" y="4477347"/>
            <a:ext cx="3108884" cy="1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13455" y="261608"/>
            <a:ext cx="1965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F66F493-CEA2-473F-AFA0-3E6739C4BE5E}"/>
              </a:ext>
            </a:extLst>
          </p:cNvPr>
          <p:cNvSpPr/>
          <p:nvPr/>
        </p:nvSpPr>
        <p:spPr>
          <a:xfrm>
            <a:off x="494922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hu-HU" dirty="0"/>
              <a:t>A GitHub-ot eleinte nehéz volt megszoknunk, ezért még a projekt készítésének az elején a Google Drive-ot használtunk. Idővel rá kellet jönnünk, hogy a GitHub-ban mennyivel több funkció van és mennyivel jobb használni egy ilyen típusú projekt elkészítése közben. 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 feladatok </a:t>
            </a:r>
            <a:r>
              <a:rPr lang="hu-HU" dirty="0" err="1"/>
              <a:t>pusholásához</a:t>
            </a:r>
            <a:r>
              <a:rPr lang="hu-HU" dirty="0"/>
              <a:t> a GitHub </a:t>
            </a:r>
            <a:r>
              <a:rPr lang="hu-HU" dirty="0" err="1"/>
              <a:t>Desktop</a:t>
            </a:r>
            <a:r>
              <a:rPr lang="hu-HU" dirty="0"/>
              <a:t> alkalmazást használtuk, amely számunkra nagyon megtetszett.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A1CE95-3E96-47FD-AE79-316D2197E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43" y="1446898"/>
            <a:ext cx="3964204" cy="3964204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063B9CB9-1428-4A37-85BA-275060C7F022}"/>
              </a:ext>
            </a:extLst>
          </p:cNvPr>
          <p:cNvSpPr txBox="1"/>
          <p:nvPr/>
        </p:nvSpPr>
        <p:spPr>
          <a:xfrm>
            <a:off x="8540919" y="5257213"/>
            <a:ext cx="10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GitHub logó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20A17BC-459A-4CE5-9D14-F56E1ADE4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" y="4823954"/>
            <a:ext cx="6500557" cy="11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346190" y="254822"/>
            <a:ext cx="5499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weboldal funkciói 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2077753" y="1659285"/>
            <a:ext cx="8036495" cy="3908762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</a:rPr>
              <a:t>Funkciók: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Regisztráció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Bejelentkezés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Autók kilistázása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Modellek konfigurálása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 konfigurált autó összegzése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Rendelés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E-mail visszaigazolás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Felhasználó saját adatainak megtekintése (felhasználói oldal)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Adatbázisba adatok lekérése és feltöltése</a:t>
            </a:r>
          </a:p>
        </p:txBody>
      </p:sp>
    </p:spTree>
    <p:extLst>
      <p:ext uri="{BB962C8B-B14F-4D97-AF65-F5344CB8AC3E}">
        <p14:creationId xmlns:p14="http://schemas.microsoft.com/office/powerpoint/2010/main" val="14455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808665" y="254822"/>
            <a:ext cx="4574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 oldal Dizájnja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574470" y="2576374"/>
            <a:ext cx="2812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</a:rPr>
              <a:t>Oldal színpalettája: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3C1566D-F59B-442E-A317-D30C50805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84" y="2474514"/>
            <a:ext cx="665386" cy="66538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911C987-E29D-4009-AB89-AB41458BFEAE}"/>
              </a:ext>
            </a:extLst>
          </p:cNvPr>
          <p:cNvSpPr txBox="1"/>
          <p:nvPr/>
        </p:nvSpPr>
        <p:spPr>
          <a:xfrm>
            <a:off x="2574470" y="290896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kék, szürke, fekete, fehér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 kék szín fontos a weboldalon, mivel a Ford logójában is található. A szürke, fekete és fehér színnel egy modern kinézetű weboldalt akarunk mutatni. </a:t>
            </a: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8AEB3D06-0B57-41DD-8B56-2519A28ED4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90" y="2403147"/>
            <a:ext cx="3895726" cy="24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78126" y="1715916"/>
            <a:ext cx="1153061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Views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HomeView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About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Boiling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Cars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History</a:t>
            </a:r>
            <a:r>
              <a:rPr lang="hu-HU" sz="2400" dirty="0">
                <a:solidFill>
                  <a:schemeClr val="bg1"/>
                </a:solidFill>
              </a:rPr>
              <a:t>, Login, </a:t>
            </a: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r>
              <a:rPr lang="hu-HU" sz="2400" dirty="0">
                <a:solidFill>
                  <a:schemeClr val="bg1"/>
                </a:solidFill>
              </a:rPr>
              <a:t>, Service,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Profile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78126" y="2813922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Components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CarsList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378126" y="3542596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CSS: </a:t>
            </a:r>
            <a:r>
              <a:rPr lang="hu-HU" sz="2400" dirty="0" err="1">
                <a:solidFill>
                  <a:schemeClr val="bg1"/>
                </a:solidFill>
              </a:rPr>
              <a:t>bootstrap.min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style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378125" y="4271270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Services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dataservice.js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78125" y="4999944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Stores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index.js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93" y="3750262"/>
            <a:ext cx="5153744" cy="2686425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6754993" y="6431783"/>
            <a:ext cx="1827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Oldalak beimportálása</a:t>
            </a:r>
          </a:p>
        </p:txBody>
      </p:sp>
    </p:spTree>
    <p:extLst>
      <p:ext uri="{BB962C8B-B14F-4D97-AF65-F5344CB8AC3E}">
        <p14:creationId xmlns:p14="http://schemas.microsoft.com/office/powerpoint/2010/main" val="361907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08EF886-943A-47D9-9C2A-8AF69D9D00F0}"/>
              </a:ext>
            </a:extLst>
          </p:cNvPr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Navbar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CCC0AD8-B4FB-4B68-B2B9-8A991E8CF373}"/>
              </a:ext>
            </a:extLst>
          </p:cNvPr>
          <p:cNvSpPr txBox="1"/>
          <p:nvPr/>
        </p:nvSpPr>
        <p:spPr>
          <a:xfrm>
            <a:off x="340962" y="2000045"/>
            <a:ext cx="7888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Navbar-on</a:t>
            </a:r>
            <a:r>
              <a:rPr lang="hu-HU" dirty="0"/>
              <a:t> 6 darab fő link található, plusz a Bejelentkezés gomb. A kezdőlapra (és a logóra) kattintva a </a:t>
            </a:r>
            <a:r>
              <a:rPr lang="hu-HU" dirty="0" err="1"/>
              <a:t>HomeView</a:t>
            </a:r>
            <a:r>
              <a:rPr lang="hu-HU" dirty="0"/>
              <a:t> jelenik meg. A modellválasztékra kattintva egy lenyíló listában megjelenik az összes modell, de a „minden modell” gombbal egy teljes oldalt nyithatunk meg, ahol ugyanúgy kilistázza az autókat. A Ford fiók és konfigurálás csak bejelentkezés után érhető el, ahol adatainkat tekinthetjük meg. A Kapcsolat gombra kattintva legörget az oldal aljára, ahol látható a Ford elérhetősége. A </a:t>
            </a:r>
            <a:r>
              <a:rPr lang="hu-HU" dirty="0" err="1"/>
              <a:t>Navbar-on</a:t>
            </a:r>
            <a:r>
              <a:rPr lang="hu-HU" dirty="0"/>
              <a:t> található a Bejelentkezés gomb is.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F4307F5-A375-45F3-BDEA-4ECBFE0A3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845"/>
            <a:ext cx="8353887" cy="45215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B036CB5-5EA0-44A6-8B2C-1BFCB4D49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20" y="1566879"/>
            <a:ext cx="1733424" cy="4295877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F0B696E-8670-4377-B749-DB9E932C9C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0" y="6143762"/>
            <a:ext cx="3453415" cy="714238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3B572FFC-F7DD-4259-9BE8-7D738825AE8D}"/>
              </a:ext>
            </a:extLst>
          </p:cNvPr>
          <p:cNvSpPr txBox="1"/>
          <p:nvPr/>
        </p:nvSpPr>
        <p:spPr>
          <a:xfrm>
            <a:off x="465250" y="4108430"/>
            <a:ext cx="7888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Továbbiak egy lenyíló menü, melyben a következő allinkek találhatóak: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Története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Rólunk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Hírek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Források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(Login) – mobil nézet miatt</a:t>
            </a:r>
          </a:p>
        </p:txBody>
      </p:sp>
    </p:spTree>
    <p:extLst>
      <p:ext uri="{BB962C8B-B14F-4D97-AF65-F5344CB8AC3E}">
        <p14:creationId xmlns:p14="http://schemas.microsoft.com/office/powerpoint/2010/main" val="153503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1128</Words>
  <Application>Microsoft Office PowerPoint</Application>
  <PresentationFormat>Szélesvásznú</PresentationFormat>
  <Paragraphs>162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Office-téma</vt:lpstr>
      <vt:lpstr>FORD MOTOR COMPANY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Pc</dc:creator>
  <cp:lastModifiedBy>Adrienn Szigony</cp:lastModifiedBy>
  <cp:revision>209</cp:revision>
  <dcterms:created xsi:type="dcterms:W3CDTF">2023-04-19T14:09:06Z</dcterms:created>
  <dcterms:modified xsi:type="dcterms:W3CDTF">2023-04-27T17:45:48Z</dcterms:modified>
</cp:coreProperties>
</file>